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7" r:id="rId3"/>
    <p:sldId id="257" r:id="rId4"/>
    <p:sldId id="258" r:id="rId5"/>
    <p:sldId id="259" r:id="rId6"/>
    <p:sldId id="260" r:id="rId7"/>
    <p:sldId id="261" r:id="rId8"/>
    <p:sldId id="262" r:id="rId9"/>
    <p:sldId id="263" r:id="rId10"/>
    <p:sldId id="265" r:id="rId11"/>
    <p:sldId id="266" r:id="rId12"/>
    <p:sldId id="267" r:id="rId13"/>
    <p:sldId id="269" r:id="rId14"/>
    <p:sldId id="270" r:id="rId15"/>
    <p:sldId id="271" r:id="rId16"/>
    <p:sldId id="272" r:id="rId17"/>
    <p:sldId id="273" r:id="rId18"/>
    <p:sldId id="274" r:id="rId19"/>
    <p:sldId id="275" r:id="rId20"/>
    <p:sldId id="276"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2D03C0-F3C6-4FDC-8213-8B83D85480F1}">
          <p14:sldIdLst>
            <p14:sldId id="256"/>
            <p14:sldId id="277"/>
            <p14:sldId id="257"/>
            <p14:sldId id="258"/>
            <p14:sldId id="259"/>
            <p14:sldId id="260"/>
            <p14:sldId id="261"/>
            <p14:sldId id="262"/>
            <p14:sldId id="263"/>
            <p14:sldId id="265"/>
            <p14:sldId id="266"/>
            <p14:sldId id="267"/>
          </p14:sldIdLst>
        </p14:section>
        <p14:section name="Untitled Section" id="{4AB75C18-6E31-4C9E-A2CE-725AA2932DE4}">
          <p14:sldIdLst>
            <p14:sldId id="269"/>
            <p14:sldId id="270"/>
            <p14:sldId id="271"/>
            <p14:sldId id="272"/>
            <p14:sldId id="273"/>
            <p14:sldId id="274"/>
            <p14:sldId id="275"/>
            <p14:sldId id="276"/>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30"/>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0C75453-63DE-424C-938A-1C4304FAEF42}" type="datetimeFigureOut">
              <a:rPr lang="en-ZA" smtClean="0"/>
              <a:t>2013/01/03</a:t>
            </a:fld>
            <a:endParaRPr lang="en-ZA"/>
          </a:p>
        </p:txBody>
      </p:sp>
      <p:sp>
        <p:nvSpPr>
          <p:cNvPr id="19" name="Footer Placeholder 18"/>
          <p:cNvSpPr>
            <a:spLocks noGrp="1"/>
          </p:cNvSpPr>
          <p:nvPr>
            <p:ph type="ftr" sz="quarter" idx="11"/>
          </p:nvPr>
        </p:nvSpPr>
        <p:spPr/>
        <p:txBody>
          <a:bodyPr/>
          <a:lstStyle/>
          <a:p>
            <a:endParaRPr lang="en-ZA"/>
          </a:p>
        </p:txBody>
      </p:sp>
      <p:sp>
        <p:nvSpPr>
          <p:cNvPr id="27" name="Slide Number Placeholder 26"/>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75453-63DE-424C-938A-1C4304FAEF42}" type="datetimeFigureOut">
              <a:rPr lang="en-ZA" smtClean="0"/>
              <a:t>2013/01/03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75453-63DE-424C-938A-1C4304FAEF42}" type="datetimeFigureOut">
              <a:rPr lang="en-ZA" smtClean="0"/>
              <a:t>2013/01/03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75453-63DE-424C-938A-1C4304FAEF42}" type="datetimeFigureOut">
              <a:rPr lang="en-ZA" smtClean="0"/>
              <a:t>2013/01/03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C75453-63DE-424C-938A-1C4304FAEF42}" type="datetimeFigureOut">
              <a:rPr lang="en-ZA" smtClean="0"/>
              <a:t>2013/01/03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C75453-63DE-424C-938A-1C4304FAEF42}" type="datetimeFigureOut">
              <a:rPr lang="en-ZA" smtClean="0"/>
              <a:t>2013/01/03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C75453-63DE-424C-938A-1C4304FAEF42}" type="datetimeFigureOut">
              <a:rPr lang="en-ZA" smtClean="0"/>
              <a:t>2013/01/03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C75453-63DE-424C-938A-1C4304FAEF42}" type="datetimeFigureOut">
              <a:rPr lang="en-ZA" smtClean="0"/>
              <a:t>2013/01/03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75453-63DE-424C-938A-1C4304FAEF42}" type="datetimeFigureOut">
              <a:rPr lang="en-ZA" smtClean="0"/>
              <a:t>2013/01/03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C75453-63DE-424C-938A-1C4304FAEF42}" type="datetimeFigureOut">
              <a:rPr lang="en-ZA" smtClean="0"/>
              <a:t>2013/01/03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41C237D-FE9F-47AA-93AF-F3738A01A333}" type="slidenum">
              <a:rPr lang="en-ZA" smtClean="0"/>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C75453-63DE-424C-938A-1C4304FAEF42}" type="datetimeFigureOut">
              <a:rPr lang="en-ZA" smtClean="0"/>
              <a:t>2013/01/03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a:xfrm>
            <a:off x="8077200" y="6356350"/>
            <a:ext cx="609600" cy="365125"/>
          </a:xfrm>
        </p:spPr>
        <p:txBody>
          <a:bodyPr/>
          <a:lstStyle/>
          <a:p>
            <a:fld id="{C41C237D-FE9F-47AA-93AF-F3738A01A333}" type="slidenum">
              <a:rPr lang="en-ZA" smtClean="0"/>
              <a:t>‹#›</a:t>
            </a:fld>
            <a:endParaRPr lang="en-Z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0C75453-63DE-424C-938A-1C4304FAEF42}" type="datetimeFigureOut">
              <a:rPr lang="en-ZA" smtClean="0"/>
              <a:t>2013/01/03</a:t>
            </a:fld>
            <a:endParaRPr lang="en-Z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Z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1C237D-FE9F-47AA-93AF-F3738A01A333}" type="slidenum">
              <a:rPr lang="en-ZA" smtClean="0"/>
              <a:t>‹#›</a:t>
            </a:fld>
            <a:endParaRPr lang="en-Z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80728"/>
            <a:ext cx="7851648" cy="3456384"/>
          </a:xfrm>
        </p:spPr>
        <p:txBody>
          <a:bodyPr/>
          <a:lstStyle/>
          <a:p>
            <a:pPr algn="l"/>
            <a:r>
              <a:rPr lang="en-ZA" dirty="0" smtClean="0"/>
              <a:t>Regulatory Registration </a:t>
            </a:r>
            <a:r>
              <a:rPr lang="en-ZA" dirty="0" smtClean="0"/>
              <a:t>Requirements </a:t>
            </a:r>
            <a:r>
              <a:rPr lang="en-ZA" dirty="0" smtClean="0"/>
              <a:t>for Agrochemicals in </a:t>
            </a:r>
            <a:r>
              <a:rPr lang="en-ZA" dirty="0" smtClean="0"/>
              <a:t>Southern Africa</a:t>
            </a:r>
            <a:endParaRPr lang="en-ZA" dirty="0"/>
          </a:p>
        </p:txBody>
      </p:sp>
      <p:sp>
        <p:nvSpPr>
          <p:cNvPr id="3" name="Subtitle 2"/>
          <p:cNvSpPr>
            <a:spLocks noGrp="1"/>
          </p:cNvSpPr>
          <p:nvPr>
            <p:ph type="subTitle" idx="1"/>
          </p:nvPr>
        </p:nvSpPr>
        <p:spPr>
          <a:xfrm>
            <a:off x="533400" y="5229200"/>
            <a:ext cx="7854696" cy="1368152"/>
          </a:xfrm>
        </p:spPr>
        <p:txBody>
          <a:bodyPr>
            <a:normAutofit lnSpcReduction="10000"/>
          </a:bodyPr>
          <a:lstStyle/>
          <a:p>
            <a:pPr algn="l"/>
            <a:r>
              <a:rPr lang="en-ZA" dirty="0" smtClean="0"/>
              <a:t>Mr </a:t>
            </a:r>
            <a:r>
              <a:rPr lang="en-ZA" dirty="0" err="1" smtClean="0"/>
              <a:t>Matthys</a:t>
            </a:r>
            <a:r>
              <a:rPr lang="en-ZA" dirty="0" smtClean="0"/>
              <a:t> du </a:t>
            </a:r>
            <a:r>
              <a:rPr lang="en-ZA" dirty="0" err="1" smtClean="0"/>
              <a:t>Toit</a:t>
            </a:r>
            <a:r>
              <a:rPr lang="en-ZA" dirty="0" smtClean="0"/>
              <a:t> Lombard</a:t>
            </a:r>
            <a:r>
              <a:rPr lang="en-ZA" dirty="0"/>
              <a:t> </a:t>
            </a:r>
            <a:r>
              <a:rPr lang="en-ZA" dirty="0" smtClean="0"/>
              <a:t>– </a:t>
            </a:r>
          </a:p>
          <a:p>
            <a:pPr algn="l"/>
            <a:r>
              <a:rPr lang="en-ZA" dirty="0" smtClean="0"/>
              <a:t>Agricultural Science Consultants</a:t>
            </a:r>
          </a:p>
          <a:p>
            <a:pPr algn="l"/>
            <a:r>
              <a:rPr lang="en-ZA" dirty="0" smtClean="0"/>
              <a:t>South Africa</a:t>
            </a:r>
          </a:p>
        </p:txBody>
      </p:sp>
    </p:spTree>
    <p:extLst>
      <p:ext uri="{BB962C8B-B14F-4D97-AF65-F5344CB8AC3E}">
        <p14:creationId xmlns:p14="http://schemas.microsoft.com/office/powerpoint/2010/main" val="1819482379"/>
      </p:ext>
    </p:extLst>
  </p:cSld>
  <p:clrMapOvr>
    <a:masterClrMapping/>
  </p:clrMapOvr>
  <mc:AlternateContent xmlns:mc="http://schemas.openxmlformats.org/markup-compatibility/2006" xmlns:p14="http://schemas.microsoft.com/office/powerpoint/2010/main">
    <mc:Choice Requires="p14">
      <p:transition spd="slow" p14:dur="2000" advTm="160"/>
    </mc:Choice>
    <mc:Fallback xmlns="">
      <p:transition spd="slow" advTm="16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368152"/>
          </a:xfrm>
        </p:spPr>
        <p:txBody>
          <a:bodyPr>
            <a:normAutofit fontScale="90000"/>
          </a:bodyPr>
          <a:lstStyle/>
          <a:p>
            <a:r>
              <a:rPr lang="en-ZA" dirty="0" smtClean="0"/>
              <a:t>Plant </a:t>
            </a:r>
            <a:r>
              <a:rPr lang="en-ZA" dirty="0" smtClean="0"/>
              <a:t>Protection </a:t>
            </a:r>
            <a:r>
              <a:rPr lang="en-ZA" dirty="0" smtClean="0"/>
              <a:t>Products </a:t>
            </a:r>
            <a:r>
              <a:rPr lang="en-ZA" dirty="0" smtClean="0"/>
              <a:t>Guidelines</a:t>
            </a:r>
            <a:endParaRPr lang="en-ZA" dirty="0"/>
          </a:p>
        </p:txBody>
      </p:sp>
      <p:sp>
        <p:nvSpPr>
          <p:cNvPr id="3" name="Content Placeholder 2"/>
          <p:cNvSpPr>
            <a:spLocks noGrp="1"/>
          </p:cNvSpPr>
          <p:nvPr>
            <p:ph idx="1"/>
          </p:nvPr>
        </p:nvSpPr>
        <p:spPr>
          <a:xfrm>
            <a:off x="457200" y="2276872"/>
            <a:ext cx="8229600" cy="4047728"/>
          </a:xfrm>
        </p:spPr>
        <p:txBody>
          <a:bodyPr>
            <a:normAutofit/>
          </a:bodyPr>
          <a:lstStyle/>
          <a:p>
            <a:r>
              <a:rPr lang="en-ZA" sz="2400" dirty="0" smtClean="0"/>
              <a:t>Protect the health of humans, animals &amp; plants</a:t>
            </a:r>
          </a:p>
          <a:p>
            <a:r>
              <a:rPr lang="en-ZA" sz="2400" dirty="0" smtClean="0"/>
              <a:t>Safeguard the environment</a:t>
            </a:r>
          </a:p>
          <a:p>
            <a:r>
              <a:rPr lang="en-ZA" sz="2400" dirty="0" smtClean="0"/>
              <a:t>Implement secure, safe, efficient and humane methods of controlling pests</a:t>
            </a:r>
          </a:p>
          <a:p>
            <a:r>
              <a:rPr lang="en-ZA" sz="2400" dirty="0" smtClean="0"/>
              <a:t>Provide transparency in trade of agricultural products within and outside the SADC region</a:t>
            </a:r>
          </a:p>
          <a:p>
            <a:r>
              <a:rPr lang="en-ZA" sz="2400" dirty="0" smtClean="0"/>
              <a:t>Raise public awareness on plant protection products</a:t>
            </a:r>
          </a:p>
          <a:p>
            <a:r>
              <a:rPr lang="en-ZA" sz="2400" dirty="0" smtClean="0"/>
              <a:t>Develop a legal framework for the management and control of plant protection products</a:t>
            </a:r>
          </a:p>
          <a:p>
            <a:endParaRPr lang="en-ZA" sz="3000" dirty="0"/>
          </a:p>
        </p:txBody>
      </p:sp>
    </p:spTree>
    <p:extLst>
      <p:ext uri="{BB962C8B-B14F-4D97-AF65-F5344CB8AC3E}">
        <p14:creationId xmlns:p14="http://schemas.microsoft.com/office/powerpoint/2010/main" val="1385737052"/>
      </p:ext>
    </p:extLst>
  </p:cSld>
  <p:clrMapOvr>
    <a:masterClrMapping/>
  </p:clrMapOvr>
  <p:transition spd="slow" advTm="412">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44792"/>
          </a:xfrm>
        </p:spPr>
        <p:txBody>
          <a:bodyPr>
            <a:normAutofit/>
          </a:bodyPr>
          <a:lstStyle/>
          <a:p>
            <a:r>
              <a:rPr lang="en-ZA" sz="4000" dirty="0" smtClean="0"/>
              <a:t>National Plant Protection Products Legislation in the SADC region</a:t>
            </a:r>
            <a:endParaRPr lang="en-ZA" sz="4000" dirty="0"/>
          </a:p>
        </p:txBody>
      </p:sp>
      <p:sp>
        <p:nvSpPr>
          <p:cNvPr id="3" name="Content Placeholder 2"/>
          <p:cNvSpPr>
            <a:spLocks noGrp="1"/>
          </p:cNvSpPr>
          <p:nvPr>
            <p:ph idx="1"/>
          </p:nvPr>
        </p:nvSpPr>
        <p:spPr>
          <a:xfrm>
            <a:off x="457200" y="2996952"/>
            <a:ext cx="8229600" cy="3327648"/>
          </a:xfrm>
        </p:spPr>
        <p:txBody>
          <a:bodyPr>
            <a:normAutofit lnSpcReduction="10000"/>
          </a:bodyPr>
          <a:lstStyle/>
          <a:p>
            <a:pPr marL="0" indent="0">
              <a:buNone/>
            </a:pPr>
            <a:r>
              <a:rPr lang="en-ZA" dirty="0" smtClean="0"/>
              <a:t>To provide guidance to countries to achieve sound pesticide management.</a:t>
            </a:r>
          </a:p>
          <a:p>
            <a:pPr marL="0" indent="0">
              <a:buNone/>
            </a:pPr>
            <a:r>
              <a:rPr lang="en-ZA" dirty="0" smtClean="0"/>
              <a:t>Currently SADC Member States legislation and regulations dealing with the registration of plant </a:t>
            </a:r>
          </a:p>
          <a:p>
            <a:pPr marL="0" indent="0">
              <a:buNone/>
            </a:pPr>
            <a:r>
              <a:rPr lang="en-ZA" dirty="0" smtClean="0"/>
              <a:t>products are not in accordance with international requirements. They do not take into account the transparency in the registration of plant protection products.</a:t>
            </a:r>
            <a:endParaRPr lang="en-ZA" dirty="0"/>
          </a:p>
        </p:txBody>
      </p:sp>
    </p:spTree>
    <p:extLst>
      <p:ext uri="{BB962C8B-B14F-4D97-AF65-F5344CB8AC3E}">
        <p14:creationId xmlns:p14="http://schemas.microsoft.com/office/powerpoint/2010/main" val="559074831"/>
      </p:ext>
    </p:extLst>
  </p:cSld>
  <p:clrMapOvr>
    <a:masterClrMapping/>
  </p:clrMapOvr>
  <p:transition spd="slow" advTm="456">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908720"/>
            <a:ext cx="8229600" cy="1368152"/>
          </a:xfrm>
        </p:spPr>
        <p:txBody>
          <a:bodyPr>
            <a:normAutofit fontScale="90000"/>
          </a:bodyPr>
          <a:lstStyle/>
          <a:p>
            <a:r>
              <a:rPr lang="en-ZA" dirty="0" smtClean="0"/>
              <a:t>Registration of Plant Protection Products involves:</a:t>
            </a:r>
            <a:endParaRPr lang="en-ZA" dirty="0"/>
          </a:p>
        </p:txBody>
      </p:sp>
      <p:sp>
        <p:nvSpPr>
          <p:cNvPr id="7" name="Content Placeholder 6"/>
          <p:cNvSpPr>
            <a:spLocks noGrp="1"/>
          </p:cNvSpPr>
          <p:nvPr>
            <p:ph sz="half" idx="1"/>
          </p:nvPr>
        </p:nvSpPr>
        <p:spPr>
          <a:xfrm>
            <a:off x="457200" y="2492896"/>
            <a:ext cx="4038600" cy="3862028"/>
          </a:xfrm>
        </p:spPr>
        <p:txBody>
          <a:bodyPr>
            <a:normAutofit lnSpcReduction="10000"/>
          </a:bodyPr>
          <a:lstStyle/>
          <a:p>
            <a:r>
              <a:rPr lang="en-ZA" dirty="0" smtClean="0"/>
              <a:t>Licensing</a:t>
            </a:r>
          </a:p>
          <a:p>
            <a:r>
              <a:rPr lang="en-ZA" dirty="0" smtClean="0"/>
              <a:t>Labelling</a:t>
            </a:r>
          </a:p>
          <a:p>
            <a:r>
              <a:rPr lang="en-ZA" dirty="0" smtClean="0"/>
              <a:t>Efficacy</a:t>
            </a:r>
          </a:p>
          <a:p>
            <a:r>
              <a:rPr lang="en-ZA" sz="2600" dirty="0" smtClean="0"/>
              <a:t>Import/export procedures</a:t>
            </a:r>
          </a:p>
          <a:p>
            <a:r>
              <a:rPr lang="en-ZA" sz="2600" dirty="0" smtClean="0"/>
              <a:t>Good manufacturing processes</a:t>
            </a:r>
          </a:p>
          <a:p>
            <a:r>
              <a:rPr lang="en-ZA" sz="2600" dirty="0" smtClean="0"/>
              <a:t>Distribution</a:t>
            </a:r>
            <a:endParaRPr lang="en-ZA" sz="2600" dirty="0"/>
          </a:p>
        </p:txBody>
      </p:sp>
      <p:sp>
        <p:nvSpPr>
          <p:cNvPr id="8" name="Content Placeholder 7"/>
          <p:cNvSpPr>
            <a:spLocks noGrp="1"/>
          </p:cNvSpPr>
          <p:nvPr>
            <p:ph sz="half" idx="2"/>
          </p:nvPr>
        </p:nvSpPr>
        <p:spPr>
          <a:xfrm>
            <a:off x="4648200" y="2420887"/>
            <a:ext cx="4038600" cy="3934037"/>
          </a:xfrm>
        </p:spPr>
        <p:txBody>
          <a:bodyPr>
            <a:normAutofit lnSpcReduction="10000"/>
          </a:bodyPr>
          <a:lstStyle/>
          <a:p>
            <a:r>
              <a:rPr lang="en-ZA" dirty="0" smtClean="0"/>
              <a:t>Quality Control</a:t>
            </a:r>
          </a:p>
          <a:p>
            <a:r>
              <a:rPr lang="en-ZA" dirty="0" smtClean="0"/>
              <a:t>Use</a:t>
            </a:r>
          </a:p>
          <a:p>
            <a:r>
              <a:rPr lang="en-ZA" dirty="0" smtClean="0"/>
              <a:t>Storage</a:t>
            </a:r>
          </a:p>
          <a:p>
            <a:r>
              <a:rPr lang="en-ZA" dirty="0" smtClean="0"/>
              <a:t>Disposal</a:t>
            </a:r>
          </a:p>
          <a:p>
            <a:r>
              <a:rPr lang="en-ZA" dirty="0" smtClean="0"/>
              <a:t>Training</a:t>
            </a:r>
          </a:p>
          <a:p>
            <a:r>
              <a:rPr lang="en-ZA" dirty="0" smtClean="0"/>
              <a:t>Dosage Application</a:t>
            </a:r>
          </a:p>
          <a:p>
            <a:r>
              <a:rPr lang="en-ZA" dirty="0" smtClean="0"/>
              <a:t>Update of legal texts</a:t>
            </a:r>
          </a:p>
          <a:p>
            <a:r>
              <a:rPr lang="en-ZA" dirty="0"/>
              <a:t>Accreditation of foreign manufacturers</a:t>
            </a:r>
          </a:p>
          <a:p>
            <a:endParaRPr lang="en-ZA" dirty="0"/>
          </a:p>
        </p:txBody>
      </p:sp>
    </p:spTree>
    <p:custDataLst>
      <p:tags r:id="rId1"/>
    </p:custDataLst>
    <p:extLst>
      <p:ext uri="{BB962C8B-B14F-4D97-AF65-F5344CB8AC3E}">
        <p14:creationId xmlns:p14="http://schemas.microsoft.com/office/powerpoint/2010/main" val="3948110085"/>
      </p:ext>
    </p:extLst>
  </p:cSld>
  <p:clrMapOvr>
    <a:masterClrMapping/>
  </p:clrMapOvr>
  <p:transition spd="slow" advTm="9071">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fade">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1" end="1"/>
                                            </p:txEl>
                                          </p:spTgt>
                                        </p:tgtEl>
                                        <p:attrNameLst>
                                          <p:attrName>style.visibility</p:attrName>
                                        </p:attrNameLst>
                                      </p:cBhvr>
                                      <p:to>
                                        <p:strVal val="visible"/>
                                      </p:to>
                                    </p:set>
                                    <p:animEffect transition="in" filter="fade">
                                      <p:cBhvr>
                                        <p:cTn id="42" dur="500"/>
                                        <p:tgtEl>
                                          <p:spTgt spid="8">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animEffect transition="in" filter="fade">
                                      <p:cBhvr>
                                        <p:cTn id="47" dur="500"/>
                                        <p:tgtEl>
                                          <p:spTgt spid="8">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Effect transition="in" filter="fade">
                                      <p:cBhvr>
                                        <p:cTn id="52" dur="500"/>
                                        <p:tgtEl>
                                          <p:spTgt spid="8">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xEl>
                                              <p:pRg st="4" end="4"/>
                                            </p:txEl>
                                          </p:spTgt>
                                        </p:tgtEl>
                                        <p:attrNameLst>
                                          <p:attrName>style.visibility</p:attrName>
                                        </p:attrNameLst>
                                      </p:cBhvr>
                                      <p:to>
                                        <p:strVal val="visible"/>
                                      </p:to>
                                    </p:set>
                                    <p:animEffect transition="in" filter="fade">
                                      <p:cBhvr>
                                        <p:cTn id="57" dur="500"/>
                                        <p:tgtEl>
                                          <p:spTgt spid="8">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8">
                                            <p:txEl>
                                              <p:pRg st="5" end="5"/>
                                            </p:txEl>
                                          </p:spTgt>
                                        </p:tgtEl>
                                        <p:attrNameLst>
                                          <p:attrName>style.visibility</p:attrName>
                                        </p:attrNameLst>
                                      </p:cBhvr>
                                      <p:to>
                                        <p:strVal val="visible"/>
                                      </p:to>
                                    </p:set>
                                    <p:animEffect transition="in" filter="fade">
                                      <p:cBhvr>
                                        <p:cTn id="62" dur="500"/>
                                        <p:tgtEl>
                                          <p:spTgt spid="8">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xEl>
                                              <p:pRg st="6" end="6"/>
                                            </p:txEl>
                                          </p:spTgt>
                                        </p:tgtEl>
                                        <p:attrNameLst>
                                          <p:attrName>style.visibility</p:attrName>
                                        </p:attrNameLst>
                                      </p:cBhvr>
                                      <p:to>
                                        <p:strVal val="visible"/>
                                      </p:to>
                                    </p:set>
                                    <p:animEffect transition="in" filter="fade">
                                      <p:cBhvr>
                                        <p:cTn id="67" dur="500"/>
                                        <p:tgtEl>
                                          <p:spTgt spid="8">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8">
                                            <p:txEl>
                                              <p:pRg st="7" end="7"/>
                                            </p:txEl>
                                          </p:spTgt>
                                        </p:tgtEl>
                                        <p:attrNameLst>
                                          <p:attrName>style.visibility</p:attrName>
                                        </p:attrNameLst>
                                      </p:cBhvr>
                                      <p:to>
                                        <p:strVal val="visible"/>
                                      </p:to>
                                    </p:set>
                                    <p:animEffect transition="in" filter="fade">
                                      <p:cBhvr>
                                        <p:cTn id="7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1440160"/>
          </a:xfrm>
        </p:spPr>
        <p:txBody>
          <a:bodyPr>
            <a:normAutofit fontScale="90000"/>
          </a:bodyPr>
          <a:lstStyle/>
          <a:p>
            <a:r>
              <a:rPr lang="en-ZA" dirty="0" smtClean="0"/>
              <a:t>Legislative Framework for the SADC Region</a:t>
            </a:r>
            <a:endParaRPr lang="en-ZA" dirty="0"/>
          </a:p>
        </p:txBody>
      </p:sp>
      <p:sp>
        <p:nvSpPr>
          <p:cNvPr id="8" name="Content Placeholder 7"/>
          <p:cNvSpPr>
            <a:spLocks noGrp="1"/>
          </p:cNvSpPr>
          <p:nvPr>
            <p:ph idx="1"/>
          </p:nvPr>
        </p:nvSpPr>
        <p:spPr>
          <a:xfrm>
            <a:off x="457200" y="2492896"/>
            <a:ext cx="8229600" cy="3831704"/>
          </a:xfrm>
        </p:spPr>
        <p:txBody>
          <a:bodyPr>
            <a:normAutofit lnSpcReduction="10000"/>
          </a:bodyPr>
          <a:lstStyle/>
          <a:p>
            <a:pPr marL="0" indent="0">
              <a:buNone/>
            </a:pPr>
            <a:r>
              <a:rPr lang="en-ZA" dirty="0" smtClean="0"/>
              <a:t>National governments are responsible for the necessary policy and national legislation to control plant protection products and other non-crop pesticides and the establishment of facilities and allocation of resources.</a:t>
            </a:r>
          </a:p>
          <a:p>
            <a:pPr marL="0" indent="0">
              <a:buNone/>
            </a:pPr>
            <a:r>
              <a:rPr lang="en-ZA" dirty="0" smtClean="0"/>
              <a:t>The tasks include:</a:t>
            </a:r>
          </a:p>
          <a:p>
            <a:r>
              <a:rPr lang="en-ZA" dirty="0" smtClean="0"/>
              <a:t>Regulations</a:t>
            </a:r>
          </a:p>
          <a:p>
            <a:r>
              <a:rPr lang="en-ZA" dirty="0" smtClean="0"/>
              <a:t>Directives</a:t>
            </a:r>
          </a:p>
          <a:p>
            <a:r>
              <a:rPr lang="en-ZA" dirty="0" smtClean="0"/>
              <a:t>Guidelines</a:t>
            </a:r>
            <a:endParaRPr lang="en-ZA" dirty="0"/>
          </a:p>
        </p:txBody>
      </p:sp>
    </p:spTree>
    <p:extLst>
      <p:ext uri="{BB962C8B-B14F-4D97-AF65-F5344CB8AC3E}">
        <p14:creationId xmlns:p14="http://schemas.microsoft.com/office/powerpoint/2010/main" val="418547839"/>
      </p:ext>
    </p:extLst>
  </p:cSld>
  <p:clrMapOvr>
    <a:masterClrMapping/>
  </p:clrMapOvr>
  <p:transition spd="slow" advTm="203">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268760"/>
            <a:ext cx="8640960" cy="5078313"/>
          </a:xfrm>
          <a:prstGeom prst="rect">
            <a:avLst/>
          </a:prstGeom>
        </p:spPr>
        <p:txBody>
          <a:bodyPr wrap="square">
            <a:spAutoFit/>
          </a:bodyPr>
          <a:lstStyle/>
          <a:p>
            <a:r>
              <a:rPr lang="en-ZA" sz="2400" dirty="0" smtClean="0"/>
              <a:t>SADC Member States should therefore revise and update their  existing pesticide legislation to bring it in line with the FAO Legislative Study 97. The legislation must also take into account arrangements applicable at the regional level.</a:t>
            </a:r>
          </a:p>
          <a:p>
            <a:endParaRPr lang="en-ZA" sz="900" dirty="0"/>
          </a:p>
          <a:p>
            <a:r>
              <a:rPr lang="en-ZA" sz="2400" dirty="0" smtClean="0"/>
              <a:t>The main law and its accompanying subsidiary instruments should not only address the placing on the market and the end of the life cycle of pesticides but also its actual use. The main law should take into account the economic and social situation as well as specific technical requirements in the country such as:</a:t>
            </a:r>
          </a:p>
          <a:p>
            <a:endParaRPr lang="en-ZA" sz="900" dirty="0"/>
          </a:p>
          <a:p>
            <a:pPr marL="342900" indent="-342900">
              <a:buFont typeface="+mj-lt"/>
              <a:buAutoNum type="arabicPeriod"/>
            </a:pPr>
            <a:r>
              <a:rPr lang="en-ZA" sz="2400" dirty="0" smtClean="0"/>
              <a:t>Crops grown			2. Pest Problems</a:t>
            </a:r>
          </a:p>
          <a:p>
            <a:r>
              <a:rPr lang="en-ZA" sz="2400" dirty="0" smtClean="0"/>
              <a:t>3.  Dietary Patterns			4. Literacy Level</a:t>
            </a:r>
          </a:p>
          <a:p>
            <a:r>
              <a:rPr lang="en-ZA" sz="2400" dirty="0" smtClean="0"/>
              <a:t>5.  Environmental Situations </a:t>
            </a:r>
          </a:p>
          <a:p>
            <a:pPr marL="342900" indent="-342900">
              <a:buFont typeface="+mj-lt"/>
              <a:buAutoNum type="arabicPeriod"/>
            </a:pPr>
            <a:endParaRPr lang="en-ZA" dirty="0"/>
          </a:p>
        </p:txBody>
      </p:sp>
    </p:spTree>
    <p:extLst>
      <p:ext uri="{BB962C8B-B14F-4D97-AF65-F5344CB8AC3E}">
        <p14:creationId xmlns:p14="http://schemas.microsoft.com/office/powerpoint/2010/main" val="4184642035"/>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1224136"/>
          </a:xfrm>
        </p:spPr>
        <p:txBody>
          <a:bodyPr>
            <a:noAutofit/>
          </a:bodyPr>
          <a:lstStyle/>
          <a:p>
            <a:r>
              <a:rPr lang="en-ZA" sz="4000" dirty="0" smtClean="0"/>
              <a:t>Key issues to be considered for the registration of </a:t>
            </a:r>
            <a:r>
              <a:rPr lang="en-ZA" sz="4000" dirty="0" smtClean="0"/>
              <a:t>products </a:t>
            </a:r>
            <a:r>
              <a:rPr lang="en-ZA" sz="4000" dirty="0" smtClean="0"/>
              <a:t>in South Africa</a:t>
            </a:r>
            <a:endParaRPr lang="en-ZA" sz="4000" dirty="0"/>
          </a:p>
        </p:txBody>
      </p:sp>
      <p:sp>
        <p:nvSpPr>
          <p:cNvPr id="3" name="Content Placeholder 2"/>
          <p:cNvSpPr>
            <a:spLocks noGrp="1"/>
          </p:cNvSpPr>
          <p:nvPr>
            <p:ph idx="1"/>
          </p:nvPr>
        </p:nvSpPr>
        <p:spPr>
          <a:xfrm>
            <a:off x="457200" y="2132856"/>
            <a:ext cx="8229600" cy="4191744"/>
          </a:xfrm>
        </p:spPr>
        <p:txBody>
          <a:bodyPr>
            <a:normAutofit fontScale="92500"/>
          </a:bodyPr>
          <a:lstStyle/>
          <a:p>
            <a:pPr marL="0" indent="0">
              <a:buClr>
                <a:schemeClr val="tx1"/>
              </a:buClr>
              <a:buNone/>
            </a:pPr>
            <a:r>
              <a:rPr lang="en-ZA" b="1" dirty="0" smtClean="0"/>
              <a:t>     1.  </a:t>
            </a:r>
            <a:r>
              <a:rPr lang="en-ZA" b="1" u="sng" dirty="0" smtClean="0"/>
              <a:t>Label Information</a:t>
            </a:r>
          </a:p>
          <a:p>
            <a:pPr lvl="1">
              <a:buClr>
                <a:schemeClr val="tx1"/>
              </a:buClr>
              <a:buFont typeface="Arial" pitchFamily="34" charset="0"/>
              <a:buChar char="•"/>
            </a:pPr>
            <a:r>
              <a:rPr lang="en-ZA" sz="2200" dirty="0" smtClean="0"/>
              <a:t>Identity of active ingredient and contents</a:t>
            </a:r>
          </a:p>
          <a:p>
            <a:pPr lvl="1">
              <a:buClr>
                <a:schemeClr val="tx1"/>
              </a:buClr>
              <a:buFont typeface="Arial" pitchFamily="34" charset="0"/>
              <a:buChar char="•"/>
            </a:pPr>
            <a:r>
              <a:rPr lang="en-ZA" sz="2200" dirty="0" smtClean="0"/>
              <a:t>Name &amp; address of registration holder</a:t>
            </a:r>
          </a:p>
          <a:p>
            <a:pPr lvl="1">
              <a:buClr>
                <a:schemeClr val="tx1"/>
              </a:buClr>
              <a:buFont typeface="Arial" pitchFamily="34" charset="0"/>
              <a:buChar char="•"/>
            </a:pPr>
            <a:r>
              <a:rPr lang="en-ZA" sz="2200" dirty="0" smtClean="0"/>
              <a:t>Batch number</a:t>
            </a:r>
          </a:p>
          <a:p>
            <a:pPr lvl="1">
              <a:buClr>
                <a:schemeClr val="tx1"/>
              </a:buClr>
              <a:buFont typeface="Arial" pitchFamily="34" charset="0"/>
              <a:buChar char="•"/>
            </a:pPr>
            <a:r>
              <a:rPr lang="en-ZA" sz="2200" dirty="0" smtClean="0"/>
              <a:t>Release date</a:t>
            </a:r>
          </a:p>
          <a:p>
            <a:pPr lvl="1">
              <a:buClr>
                <a:schemeClr val="tx1"/>
              </a:buClr>
              <a:buFont typeface="Arial" pitchFamily="34" charset="0"/>
              <a:buChar char="•"/>
            </a:pPr>
            <a:r>
              <a:rPr lang="en-ZA" sz="2200" dirty="0" smtClean="0"/>
              <a:t>Warning &amp; precautionary statements</a:t>
            </a:r>
          </a:p>
          <a:p>
            <a:pPr lvl="1">
              <a:buClr>
                <a:schemeClr val="tx1"/>
              </a:buClr>
              <a:buFont typeface="Arial" pitchFamily="34" charset="0"/>
              <a:buChar char="•"/>
            </a:pPr>
            <a:r>
              <a:rPr lang="en-ZA" sz="2200" dirty="0" smtClean="0"/>
              <a:t>Resistance &amp; incompatibility statements</a:t>
            </a:r>
          </a:p>
          <a:p>
            <a:pPr lvl="1">
              <a:buClr>
                <a:schemeClr val="tx1"/>
              </a:buClr>
              <a:buFont typeface="Arial" pitchFamily="34" charset="0"/>
              <a:buChar char="•"/>
            </a:pPr>
            <a:r>
              <a:rPr lang="en-ZA" sz="2200" dirty="0" smtClean="0"/>
              <a:t>Registration Number</a:t>
            </a:r>
          </a:p>
          <a:p>
            <a:pPr lvl="1">
              <a:buClr>
                <a:schemeClr val="tx1"/>
              </a:buClr>
              <a:buFont typeface="Arial" pitchFamily="34" charset="0"/>
              <a:buChar char="•"/>
            </a:pPr>
            <a:r>
              <a:rPr lang="en-ZA" sz="2200" dirty="0" smtClean="0"/>
              <a:t>Brief description of product</a:t>
            </a:r>
          </a:p>
          <a:p>
            <a:pPr lvl="1">
              <a:buClr>
                <a:schemeClr val="tx1"/>
              </a:buClr>
              <a:buFont typeface="Arial" pitchFamily="34" charset="0"/>
              <a:buChar char="•"/>
            </a:pPr>
            <a:r>
              <a:rPr lang="en-ZA" sz="2200" dirty="0" smtClean="0"/>
              <a:t>Approved uses, use directions &amp; dosage rates</a:t>
            </a:r>
          </a:p>
          <a:p>
            <a:pPr lvl="1">
              <a:buClr>
                <a:schemeClr val="tx1">
                  <a:lumMod val="95000"/>
                </a:schemeClr>
              </a:buClr>
              <a:buFont typeface="Arial" pitchFamily="34" charset="0"/>
              <a:buChar char="•"/>
            </a:pPr>
            <a:r>
              <a:rPr lang="en-ZA" sz="2200" dirty="0" smtClean="0"/>
              <a:t>Hazard classifications &amp; appropriate pictograms &amp; colour bands</a:t>
            </a:r>
          </a:p>
          <a:p>
            <a:pPr marL="0" indent="0">
              <a:buNone/>
            </a:pPr>
            <a:endParaRPr lang="en-ZA" u="sng" dirty="0"/>
          </a:p>
        </p:txBody>
      </p:sp>
    </p:spTree>
    <p:extLst>
      <p:ext uri="{BB962C8B-B14F-4D97-AF65-F5344CB8AC3E}">
        <p14:creationId xmlns:p14="http://schemas.microsoft.com/office/powerpoint/2010/main" val="1597290962"/>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1124744"/>
            <a:ext cx="8064896" cy="5570756"/>
          </a:xfrm>
          <a:prstGeom prst="rect">
            <a:avLst/>
          </a:prstGeom>
        </p:spPr>
        <p:txBody>
          <a:bodyPr wrap="square">
            <a:spAutoFit/>
          </a:bodyPr>
          <a:lstStyle/>
          <a:p>
            <a:pPr marL="800100" lvl="1" indent="-342900">
              <a:buFont typeface="+mj-lt"/>
              <a:buAutoNum type="arabicPeriod" startAt="2"/>
            </a:pPr>
            <a:r>
              <a:rPr lang="en-ZA" sz="2000" b="1" u="sng" dirty="0" smtClean="0"/>
              <a:t>Trial design</a:t>
            </a:r>
          </a:p>
          <a:p>
            <a:pPr marL="742950" lvl="1" indent="-285750">
              <a:buFont typeface="Arial" pitchFamily="34" charset="0"/>
              <a:buChar char="•"/>
            </a:pPr>
            <a:r>
              <a:rPr lang="en-ZA" sz="2000" dirty="0" smtClean="0"/>
              <a:t>Use </a:t>
            </a:r>
            <a:r>
              <a:rPr lang="en-ZA" sz="2000" dirty="0" smtClean="0"/>
              <a:t>appropriate </a:t>
            </a:r>
            <a:r>
              <a:rPr lang="en-ZA" sz="2000" dirty="0"/>
              <a:t>d</a:t>
            </a:r>
            <a:r>
              <a:rPr lang="en-ZA" sz="2000" dirty="0" smtClean="0"/>
              <a:t>esign</a:t>
            </a:r>
            <a:endParaRPr lang="en-ZA" sz="2000" dirty="0" smtClean="0"/>
          </a:p>
          <a:p>
            <a:pPr marL="742950" lvl="1" indent="-285750">
              <a:buFont typeface="Arial" pitchFamily="34" charset="0"/>
              <a:buChar char="•"/>
            </a:pPr>
            <a:r>
              <a:rPr lang="en-ZA" sz="2000" dirty="0" smtClean="0"/>
              <a:t>Plot sizes should be big enough for data sampling</a:t>
            </a:r>
          </a:p>
          <a:p>
            <a:pPr marL="742950" lvl="1" indent="-285750">
              <a:buFont typeface="Arial" pitchFamily="34" charset="0"/>
              <a:buChar char="•"/>
            </a:pPr>
            <a:r>
              <a:rPr lang="en-ZA" sz="2000" dirty="0" smtClean="0"/>
              <a:t>Choose different geographical areas</a:t>
            </a:r>
          </a:p>
          <a:p>
            <a:pPr marL="742950" lvl="1" indent="-285750">
              <a:buFont typeface="Arial" pitchFamily="34" charset="0"/>
              <a:buChar char="•"/>
            </a:pPr>
            <a:r>
              <a:rPr lang="en-ZA" sz="2000" dirty="0" smtClean="0"/>
              <a:t>A minimum of </a:t>
            </a:r>
            <a:r>
              <a:rPr lang="en-ZA" sz="2000" dirty="0" smtClean="0"/>
              <a:t>3 </a:t>
            </a:r>
            <a:r>
              <a:rPr lang="en-ZA" sz="2000" dirty="0"/>
              <a:t>t</a:t>
            </a:r>
            <a:r>
              <a:rPr lang="en-ZA" sz="2000" dirty="0" smtClean="0"/>
              <a:t>rails </a:t>
            </a:r>
            <a:r>
              <a:rPr lang="en-ZA" sz="2000" dirty="0" smtClean="0"/>
              <a:t>should be done </a:t>
            </a:r>
          </a:p>
          <a:p>
            <a:pPr marL="742950" lvl="1" indent="-285750">
              <a:buFont typeface="Arial" pitchFamily="34" charset="0"/>
              <a:buChar char="•"/>
            </a:pPr>
            <a:r>
              <a:rPr lang="en-ZA" sz="2000" dirty="0" smtClean="0"/>
              <a:t>Use replicates that are statistical plausible</a:t>
            </a:r>
          </a:p>
          <a:p>
            <a:pPr marL="742950" lvl="1" indent="-285750">
              <a:buFont typeface="Arial" pitchFamily="34" charset="0"/>
              <a:buChar char="•"/>
            </a:pPr>
            <a:r>
              <a:rPr lang="en-ZA" sz="2000" dirty="0" smtClean="0"/>
              <a:t>Rather do trails in different provinces than different seasons</a:t>
            </a:r>
          </a:p>
          <a:p>
            <a:pPr marL="742950" lvl="1" indent="-285750">
              <a:buFont typeface="Arial" pitchFamily="34" charset="0"/>
              <a:buChar char="•"/>
            </a:pPr>
            <a:endParaRPr lang="en-ZA" sz="2000" dirty="0"/>
          </a:p>
          <a:p>
            <a:pPr marL="800100" lvl="1" indent="-342900">
              <a:buFont typeface="+mj-lt"/>
              <a:buAutoNum type="arabicPeriod" startAt="3"/>
            </a:pPr>
            <a:r>
              <a:rPr lang="en-ZA" sz="2000" b="1" u="sng" dirty="0" smtClean="0"/>
              <a:t>Residue Trails</a:t>
            </a:r>
          </a:p>
          <a:p>
            <a:pPr marL="742950" lvl="1" indent="-285750">
              <a:buFont typeface="Arial" pitchFamily="34" charset="0"/>
              <a:buChar char="•"/>
            </a:pPr>
            <a:r>
              <a:rPr lang="en-ZA" sz="2000" dirty="0" smtClean="0"/>
              <a:t>A minimum of  3 trails irrespective of the mode of action of the pesticide tested</a:t>
            </a:r>
          </a:p>
          <a:p>
            <a:pPr marL="742950" lvl="1" indent="-285750">
              <a:buFont typeface="Arial" pitchFamily="34" charset="0"/>
              <a:buChar char="•"/>
            </a:pPr>
            <a:r>
              <a:rPr lang="en-ZA" sz="2000" dirty="0" smtClean="0"/>
              <a:t>Use maximum number of applications as indicated on the label</a:t>
            </a:r>
          </a:p>
          <a:p>
            <a:pPr marL="742950" lvl="1" indent="-285750">
              <a:buFont typeface="Arial" pitchFamily="34" charset="0"/>
              <a:buChar char="•"/>
            </a:pPr>
            <a:r>
              <a:rPr lang="en-ZA" sz="2000" dirty="0" smtClean="0"/>
              <a:t>Test 1 X &amp; 2 X rates</a:t>
            </a:r>
          </a:p>
          <a:p>
            <a:pPr marL="742950" lvl="1" indent="-285750">
              <a:buFont typeface="Arial" pitchFamily="34" charset="0"/>
              <a:buChar char="•"/>
            </a:pPr>
            <a:r>
              <a:rPr lang="en-ZA" sz="2000" dirty="0" smtClean="0"/>
              <a:t>Specify the type of formulation  used</a:t>
            </a:r>
          </a:p>
          <a:p>
            <a:pPr marL="742950" lvl="1" indent="-285750">
              <a:buFont typeface="Arial" pitchFamily="34" charset="0"/>
              <a:buChar char="•"/>
            </a:pPr>
            <a:r>
              <a:rPr lang="en-ZA" sz="2000" dirty="0" smtClean="0"/>
              <a:t>The formulation tested should be the one intended for registration</a:t>
            </a:r>
            <a:r>
              <a:rPr lang="en-ZA" sz="2000" u="sng" dirty="0" smtClean="0"/>
              <a:t> </a:t>
            </a:r>
          </a:p>
          <a:p>
            <a:pPr lvl="1"/>
            <a:endParaRPr lang="en-ZA" u="sng" dirty="0" smtClean="0"/>
          </a:p>
          <a:p>
            <a:pPr marL="742950" lvl="1" indent="-285750">
              <a:buFont typeface="Arial" pitchFamily="34" charset="0"/>
              <a:buChar char="•"/>
            </a:pPr>
            <a:endParaRPr lang="en-ZA" u="sng" dirty="0"/>
          </a:p>
        </p:txBody>
      </p:sp>
    </p:spTree>
    <p:extLst>
      <p:ext uri="{BB962C8B-B14F-4D97-AF65-F5344CB8AC3E}">
        <p14:creationId xmlns:p14="http://schemas.microsoft.com/office/powerpoint/2010/main" val="3749694020"/>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44824"/>
            <a:ext cx="8352928" cy="3916457"/>
          </a:xfrm>
          <a:prstGeom prst="rect">
            <a:avLst/>
          </a:prstGeom>
        </p:spPr>
        <p:txBody>
          <a:bodyPr wrap="square">
            <a:spAutoFit/>
          </a:bodyPr>
          <a:lstStyle/>
          <a:p>
            <a:r>
              <a:rPr lang="en-ZA" sz="2400" b="1" dirty="0" smtClean="0"/>
              <a:t>    4.  </a:t>
            </a:r>
            <a:r>
              <a:rPr lang="en-ZA" sz="2400" b="1" u="sng" dirty="0" smtClean="0"/>
              <a:t>Data Evaluation/ Assessment</a:t>
            </a:r>
          </a:p>
          <a:p>
            <a:pPr>
              <a:buClr>
                <a:schemeClr val="tx1"/>
              </a:buClr>
            </a:pPr>
            <a:endParaRPr lang="en-ZA" sz="1050" u="sng" dirty="0" smtClean="0"/>
          </a:p>
          <a:p>
            <a:pPr marL="800100" lvl="1" indent="-342900">
              <a:buClr>
                <a:schemeClr val="tx1"/>
              </a:buClr>
              <a:buFont typeface="Arial" pitchFamily="34" charset="0"/>
              <a:buChar char="•"/>
            </a:pPr>
            <a:r>
              <a:rPr lang="en-ZA" sz="2000" dirty="0" smtClean="0"/>
              <a:t>Site with history of disease / pest should be used</a:t>
            </a:r>
          </a:p>
          <a:p>
            <a:pPr marL="800100" lvl="1" indent="-342900">
              <a:buClr>
                <a:schemeClr val="tx1"/>
              </a:buClr>
              <a:buFont typeface="Arial" pitchFamily="34" charset="0"/>
              <a:buChar char="•"/>
            </a:pPr>
            <a:r>
              <a:rPr lang="en-ZA" sz="2000" dirty="0" smtClean="0"/>
              <a:t>Pre-spray evaluation to determine </a:t>
            </a:r>
            <a:r>
              <a:rPr lang="en-ZA" sz="2000" dirty="0" smtClean="0"/>
              <a:t>level of </a:t>
            </a:r>
            <a:r>
              <a:rPr lang="en-ZA" sz="2000" dirty="0" smtClean="0"/>
              <a:t>infestation / disease severity</a:t>
            </a:r>
            <a:endParaRPr lang="en-ZA" sz="2000" dirty="0" smtClean="0"/>
          </a:p>
          <a:p>
            <a:pPr marL="800100" lvl="1" indent="-342900">
              <a:buClr>
                <a:schemeClr val="tx1"/>
              </a:buClr>
              <a:buFont typeface="Arial" pitchFamily="34" charset="0"/>
              <a:buChar char="•"/>
            </a:pPr>
            <a:r>
              <a:rPr lang="en-ZA" sz="2000" dirty="0" smtClean="0"/>
              <a:t>Untreated control scores should be presented</a:t>
            </a:r>
          </a:p>
          <a:p>
            <a:pPr marL="800100" lvl="1" indent="-342900">
              <a:buClr>
                <a:schemeClr val="tx1"/>
              </a:buClr>
              <a:buFont typeface="Arial" pitchFamily="34" charset="0"/>
              <a:buChar char="•"/>
            </a:pPr>
            <a:r>
              <a:rPr lang="en-ZA" sz="2000" dirty="0" smtClean="0"/>
              <a:t>Use same parameters throughout</a:t>
            </a:r>
          </a:p>
          <a:p>
            <a:pPr marL="800100" lvl="1" indent="-342900">
              <a:buClr>
                <a:schemeClr val="tx1"/>
              </a:buClr>
              <a:buFont typeface="Arial" pitchFamily="34" charset="0"/>
              <a:buChar char="•"/>
            </a:pPr>
            <a:r>
              <a:rPr lang="en-ZA" sz="2000" dirty="0" smtClean="0"/>
              <a:t>At least 3 recordings should be made</a:t>
            </a:r>
          </a:p>
          <a:p>
            <a:pPr marL="800100" lvl="1" indent="-342900">
              <a:buClr>
                <a:schemeClr val="tx1"/>
              </a:buClr>
              <a:buFont typeface="Arial" pitchFamily="34" charset="0"/>
              <a:buChar char="•"/>
            </a:pPr>
            <a:r>
              <a:rPr lang="en-ZA" sz="2000" dirty="0" smtClean="0"/>
              <a:t>Use appropriate rating </a:t>
            </a:r>
            <a:r>
              <a:rPr lang="en-ZA" sz="2000" dirty="0" smtClean="0"/>
              <a:t>type(s) and scale</a:t>
            </a:r>
            <a:endParaRPr lang="en-ZA" sz="2000" dirty="0" smtClean="0"/>
          </a:p>
          <a:p>
            <a:endParaRPr lang="en-ZA" sz="2000" dirty="0"/>
          </a:p>
          <a:p>
            <a:endParaRPr lang="en-ZA" dirty="0" smtClean="0"/>
          </a:p>
          <a:p>
            <a:pPr marL="285750" indent="-285750">
              <a:buFont typeface="Arial" pitchFamily="34" charset="0"/>
              <a:buChar char="•"/>
            </a:pPr>
            <a:endParaRPr lang="en-ZA" dirty="0" smtClean="0"/>
          </a:p>
          <a:p>
            <a:pPr marL="285750" indent="-285750">
              <a:buFont typeface="Arial" pitchFamily="34" charset="0"/>
              <a:buChar char="•"/>
            </a:pPr>
            <a:endParaRPr lang="en-ZA" dirty="0" smtClean="0"/>
          </a:p>
        </p:txBody>
      </p:sp>
    </p:spTree>
    <p:extLst>
      <p:ext uri="{BB962C8B-B14F-4D97-AF65-F5344CB8AC3E}">
        <p14:creationId xmlns:p14="http://schemas.microsoft.com/office/powerpoint/2010/main" val="286041438"/>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sz="4000" dirty="0" smtClean="0"/>
              <a:t>New Application </a:t>
            </a:r>
            <a:r>
              <a:rPr lang="en-ZA" sz="4000" dirty="0" err="1" smtClean="0"/>
              <a:t>vs</a:t>
            </a:r>
            <a:r>
              <a:rPr lang="en-ZA" sz="4000" dirty="0" smtClean="0"/>
              <a:t> Generic Product Application</a:t>
            </a:r>
            <a:endParaRPr lang="en-ZA" sz="4000" dirty="0"/>
          </a:p>
        </p:txBody>
      </p:sp>
      <p:sp>
        <p:nvSpPr>
          <p:cNvPr id="3" name="Text Placeholder 2"/>
          <p:cNvSpPr>
            <a:spLocks noGrp="1"/>
          </p:cNvSpPr>
          <p:nvPr>
            <p:ph type="body" idx="1"/>
          </p:nvPr>
        </p:nvSpPr>
        <p:spPr/>
        <p:txBody>
          <a:bodyPr/>
          <a:lstStyle/>
          <a:p>
            <a:r>
              <a:rPr lang="en-ZA" dirty="0" smtClean="0"/>
              <a:t>New Product</a:t>
            </a:r>
            <a:endParaRPr lang="en-ZA" dirty="0"/>
          </a:p>
        </p:txBody>
      </p:sp>
      <p:sp>
        <p:nvSpPr>
          <p:cNvPr id="4" name="Content Placeholder 3"/>
          <p:cNvSpPr>
            <a:spLocks noGrp="1"/>
          </p:cNvSpPr>
          <p:nvPr>
            <p:ph sz="quarter" idx="2"/>
          </p:nvPr>
        </p:nvSpPr>
        <p:spPr/>
        <p:txBody>
          <a:bodyPr>
            <a:normAutofit/>
          </a:bodyPr>
          <a:lstStyle/>
          <a:p>
            <a:r>
              <a:rPr lang="en-ZA" dirty="0" smtClean="0"/>
              <a:t>This is a product containing an active pharmaceutical ingredient that has not previously been registered in SA</a:t>
            </a:r>
          </a:p>
          <a:p>
            <a:pPr marL="0" indent="0">
              <a:buNone/>
            </a:pPr>
            <a:r>
              <a:rPr lang="en-ZA" dirty="0"/>
              <a:t> </a:t>
            </a:r>
          </a:p>
        </p:txBody>
      </p:sp>
      <p:sp>
        <p:nvSpPr>
          <p:cNvPr id="5" name="Text Placeholder 4"/>
          <p:cNvSpPr>
            <a:spLocks noGrp="1"/>
          </p:cNvSpPr>
          <p:nvPr>
            <p:ph type="body" sz="half" idx="3"/>
          </p:nvPr>
        </p:nvSpPr>
        <p:spPr/>
        <p:txBody>
          <a:bodyPr/>
          <a:lstStyle/>
          <a:p>
            <a:r>
              <a:rPr lang="en-ZA" dirty="0" smtClean="0"/>
              <a:t>Generic Product</a:t>
            </a:r>
            <a:endParaRPr lang="en-ZA" dirty="0"/>
          </a:p>
        </p:txBody>
      </p:sp>
      <p:sp>
        <p:nvSpPr>
          <p:cNvPr id="6" name="Content Placeholder 5"/>
          <p:cNvSpPr>
            <a:spLocks noGrp="1"/>
          </p:cNvSpPr>
          <p:nvPr>
            <p:ph sz="quarter" idx="4"/>
          </p:nvPr>
        </p:nvSpPr>
        <p:spPr/>
        <p:txBody>
          <a:bodyPr>
            <a:normAutofit/>
          </a:bodyPr>
          <a:lstStyle/>
          <a:p>
            <a:r>
              <a:rPr lang="en-ZA" dirty="0" smtClean="0"/>
              <a:t>This is a product that </a:t>
            </a:r>
            <a:r>
              <a:rPr lang="en-ZA" dirty="0" smtClean="0"/>
              <a:t>is</a:t>
            </a:r>
            <a:r>
              <a:rPr lang="en-ZA" dirty="0" smtClean="0"/>
              <a:t> </a:t>
            </a:r>
            <a:r>
              <a:rPr lang="en-ZA" dirty="0" smtClean="0"/>
              <a:t>similar to </a:t>
            </a:r>
            <a:r>
              <a:rPr lang="en-ZA" dirty="0"/>
              <a:t>a</a:t>
            </a:r>
            <a:r>
              <a:rPr lang="en-ZA" dirty="0" smtClean="0"/>
              <a:t> </a:t>
            </a:r>
            <a:r>
              <a:rPr lang="en-ZA" dirty="0" smtClean="0"/>
              <a:t>current registered product in that it has:</a:t>
            </a:r>
          </a:p>
          <a:p>
            <a:pPr marL="457200" indent="-457200">
              <a:buFont typeface="+mj-lt"/>
              <a:buAutoNum type="arabicPeriod"/>
            </a:pPr>
            <a:r>
              <a:rPr lang="en-ZA" dirty="0" smtClean="0"/>
              <a:t>The same active ingredient</a:t>
            </a:r>
          </a:p>
          <a:p>
            <a:pPr marL="457200" indent="-457200">
              <a:buFont typeface="+mj-lt"/>
              <a:buAutoNum type="arabicPeriod"/>
            </a:pPr>
            <a:r>
              <a:rPr lang="en-ZA" dirty="0" smtClean="0"/>
              <a:t>Same concentration of active ingredient</a:t>
            </a:r>
          </a:p>
          <a:p>
            <a:pPr marL="457200" indent="-457200">
              <a:buFont typeface="+mj-lt"/>
              <a:buAutoNum type="arabicPeriod"/>
            </a:pPr>
            <a:r>
              <a:rPr lang="en-ZA" dirty="0" smtClean="0"/>
              <a:t>Same dosage form</a:t>
            </a:r>
          </a:p>
          <a:p>
            <a:pPr marL="457200" indent="-457200">
              <a:buFont typeface="+mj-lt"/>
              <a:buAutoNum type="arabicPeriod"/>
            </a:pPr>
            <a:r>
              <a:rPr lang="en-ZA" dirty="0" smtClean="0"/>
              <a:t>Same dosage on an active ingredient basis</a:t>
            </a:r>
          </a:p>
          <a:p>
            <a:pPr marL="457200" indent="-457200">
              <a:buFont typeface="+mj-lt"/>
              <a:buAutoNum type="arabicPeriod"/>
            </a:pPr>
            <a:r>
              <a:rPr lang="en-ZA" dirty="0" smtClean="0"/>
              <a:t>Same use pattern</a:t>
            </a:r>
          </a:p>
          <a:p>
            <a:endParaRPr lang="en-ZA" dirty="0"/>
          </a:p>
        </p:txBody>
      </p:sp>
    </p:spTree>
    <p:extLst>
      <p:ext uri="{BB962C8B-B14F-4D97-AF65-F5344CB8AC3E}">
        <p14:creationId xmlns:p14="http://schemas.microsoft.com/office/powerpoint/2010/main" val="51692758"/>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ZA" dirty="0" smtClean="0"/>
              <a:t>Agricultural Science Consultants</a:t>
            </a:r>
            <a:endParaRPr lang="en-ZA" dirty="0"/>
          </a:p>
        </p:txBody>
      </p:sp>
      <p:sp>
        <p:nvSpPr>
          <p:cNvPr id="8" name="Content Placeholder 7"/>
          <p:cNvSpPr>
            <a:spLocks noGrp="1"/>
          </p:cNvSpPr>
          <p:nvPr>
            <p:ph idx="1"/>
          </p:nvPr>
        </p:nvSpPr>
        <p:spPr/>
        <p:txBody>
          <a:bodyPr>
            <a:normAutofit fontScale="92500"/>
          </a:bodyPr>
          <a:lstStyle/>
          <a:p>
            <a:r>
              <a:rPr lang="en-ZA" dirty="0" smtClean="0"/>
              <a:t>We offer Research &amp; registration services </a:t>
            </a:r>
            <a:r>
              <a:rPr lang="en-ZA" dirty="0" smtClean="0"/>
              <a:t>specifically in </a:t>
            </a:r>
            <a:r>
              <a:rPr lang="en-ZA" dirty="0" smtClean="0"/>
              <a:t>South Africa </a:t>
            </a:r>
            <a:r>
              <a:rPr lang="en-ZA" dirty="0" smtClean="0"/>
              <a:t>&amp; branching out to the rest of Africa</a:t>
            </a:r>
            <a:endParaRPr lang="en-ZA" dirty="0" smtClean="0"/>
          </a:p>
          <a:p>
            <a:r>
              <a:rPr lang="en-ZA" dirty="0" smtClean="0"/>
              <a:t>We are the largest independent company in South Africa &amp; can assist in all registration issues in </a:t>
            </a:r>
            <a:r>
              <a:rPr lang="en-ZA" dirty="0" smtClean="0"/>
              <a:t>the South Africa</a:t>
            </a:r>
            <a:endParaRPr lang="en-ZA" dirty="0" smtClean="0"/>
          </a:p>
          <a:p>
            <a:r>
              <a:rPr lang="en-ZA" dirty="0" smtClean="0"/>
              <a:t>We have been doing business </a:t>
            </a:r>
            <a:r>
              <a:rPr lang="en-ZA" dirty="0" smtClean="0"/>
              <a:t>in South Africa </a:t>
            </a:r>
            <a:r>
              <a:rPr lang="en-ZA" dirty="0" smtClean="0"/>
              <a:t>for over 10 years</a:t>
            </a:r>
          </a:p>
          <a:p>
            <a:r>
              <a:rPr lang="en-ZA" dirty="0" smtClean="0"/>
              <a:t>We do efficacy based </a:t>
            </a:r>
            <a:r>
              <a:rPr lang="en-ZA" dirty="0" smtClean="0"/>
              <a:t>field and laboratory </a:t>
            </a:r>
            <a:r>
              <a:rPr lang="en-ZA" dirty="0" smtClean="0"/>
              <a:t>work </a:t>
            </a:r>
            <a:r>
              <a:rPr lang="en-ZA" dirty="0" smtClean="0"/>
              <a:t>for agricultural, </a:t>
            </a:r>
            <a:r>
              <a:rPr lang="en-ZA" dirty="0" smtClean="0"/>
              <a:t>household </a:t>
            </a:r>
            <a:r>
              <a:rPr lang="en-ZA" dirty="0" smtClean="0"/>
              <a:t>and </a:t>
            </a:r>
            <a:r>
              <a:rPr lang="en-ZA" dirty="0" smtClean="0"/>
              <a:t>related industries</a:t>
            </a:r>
          </a:p>
          <a:p>
            <a:r>
              <a:rPr lang="en-ZA" dirty="0" smtClean="0"/>
              <a:t>We </a:t>
            </a:r>
            <a:r>
              <a:rPr lang="en-ZA" dirty="0" smtClean="0"/>
              <a:t>can </a:t>
            </a:r>
            <a:r>
              <a:rPr lang="en-ZA" dirty="0" smtClean="0"/>
              <a:t>compile </a:t>
            </a:r>
            <a:r>
              <a:rPr lang="en-ZA" dirty="0" smtClean="0"/>
              <a:t>the registration dossiers for your company</a:t>
            </a:r>
          </a:p>
          <a:p>
            <a:r>
              <a:rPr lang="en-ZA" dirty="0" smtClean="0"/>
              <a:t>We guarantee our </a:t>
            </a:r>
            <a:r>
              <a:rPr lang="en-ZA" dirty="0" smtClean="0"/>
              <a:t>work</a:t>
            </a:r>
            <a:endParaRPr lang="en-ZA" dirty="0" smtClean="0"/>
          </a:p>
        </p:txBody>
      </p:sp>
    </p:spTree>
    <p:extLst>
      <p:ext uri="{BB962C8B-B14F-4D97-AF65-F5344CB8AC3E}">
        <p14:creationId xmlns:p14="http://schemas.microsoft.com/office/powerpoint/2010/main" val="2323522328"/>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Africa</a:t>
            </a:r>
            <a:endParaRPr lang="en-US" dirty="0"/>
          </a:p>
        </p:txBody>
      </p:sp>
      <p:sp>
        <p:nvSpPr>
          <p:cNvPr id="3" name="Content Placeholder 2"/>
          <p:cNvSpPr>
            <a:spLocks noGrp="1"/>
          </p:cNvSpPr>
          <p:nvPr>
            <p:ph idx="1"/>
          </p:nvPr>
        </p:nvSpPr>
        <p:spPr/>
        <p:txBody>
          <a:bodyPr>
            <a:normAutofit/>
          </a:bodyPr>
          <a:lstStyle/>
          <a:p>
            <a:r>
              <a:rPr lang="en-US" dirty="0" smtClean="0"/>
              <a:t>Largest economy on African continent</a:t>
            </a:r>
          </a:p>
          <a:p>
            <a:pPr lvl="1"/>
            <a:r>
              <a:rPr lang="en-US" dirty="0" smtClean="0"/>
              <a:t>Economy currently going through its longest ever period of  uninterrupted economic growth</a:t>
            </a:r>
          </a:p>
          <a:p>
            <a:r>
              <a:rPr lang="en-US" dirty="0" smtClean="0"/>
              <a:t>Total area of 1.2 million km</a:t>
            </a:r>
            <a:r>
              <a:rPr lang="en-US" baseline="30000" dirty="0" smtClean="0"/>
              <a:t>2</a:t>
            </a:r>
            <a:r>
              <a:rPr lang="en-US" dirty="0" smtClean="0"/>
              <a:t> and population of around 47 million people</a:t>
            </a:r>
            <a:endParaRPr lang="en-US" baseline="30000" dirty="0" smtClean="0"/>
          </a:p>
          <a:p>
            <a:r>
              <a:rPr lang="en-US" dirty="0" smtClean="0"/>
              <a:t>Economy:</a:t>
            </a:r>
          </a:p>
          <a:p>
            <a:pPr lvl="1"/>
            <a:r>
              <a:rPr lang="en-US" dirty="0"/>
              <a:t>Agricultural production includes corn, </a:t>
            </a:r>
            <a:r>
              <a:rPr lang="en-US" dirty="0" smtClean="0"/>
              <a:t>wheat, sugarcane</a:t>
            </a:r>
            <a:r>
              <a:rPr lang="en-US" dirty="0"/>
              <a:t>, fruits, vegetables, beef, poultry, mutton, wool and dairy </a:t>
            </a:r>
            <a:r>
              <a:rPr lang="en-US" dirty="0" smtClean="0"/>
              <a:t>products</a:t>
            </a:r>
            <a:endParaRPr lang="en-US" dirty="0"/>
          </a:p>
        </p:txBody>
      </p:sp>
    </p:spTree>
    <p:extLst>
      <p:ext uri="{BB962C8B-B14F-4D97-AF65-F5344CB8AC3E}">
        <p14:creationId xmlns:p14="http://schemas.microsoft.com/office/powerpoint/2010/main" val="36212848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2624"/>
          </a:xfrm>
        </p:spPr>
        <p:txBody>
          <a:bodyPr>
            <a:normAutofit fontScale="90000"/>
          </a:bodyPr>
          <a:lstStyle/>
          <a:p>
            <a:endParaRPr lang="en-ZA" dirty="0"/>
          </a:p>
        </p:txBody>
      </p:sp>
      <p:sp>
        <p:nvSpPr>
          <p:cNvPr id="3" name="Content Placeholder 2"/>
          <p:cNvSpPr>
            <a:spLocks noGrp="1"/>
          </p:cNvSpPr>
          <p:nvPr>
            <p:ph idx="1"/>
          </p:nvPr>
        </p:nvSpPr>
        <p:spPr>
          <a:xfrm>
            <a:off x="457200" y="980728"/>
            <a:ext cx="8229600" cy="5343872"/>
          </a:xfrm>
        </p:spPr>
        <p:txBody>
          <a:bodyPr/>
          <a:lstStyle/>
          <a:p>
            <a:r>
              <a:rPr lang="en-ZA" dirty="0"/>
              <a:t>To achieve success we do backup trails and inoculate our </a:t>
            </a:r>
            <a:r>
              <a:rPr lang="en-ZA" dirty="0" smtClean="0"/>
              <a:t>trails</a:t>
            </a:r>
          </a:p>
          <a:p>
            <a:r>
              <a:rPr lang="en-ZA" dirty="0" smtClean="0"/>
              <a:t>We work with farmers across </a:t>
            </a:r>
            <a:r>
              <a:rPr lang="en-ZA" dirty="0" smtClean="0"/>
              <a:t>South Africa and</a:t>
            </a:r>
            <a:r>
              <a:rPr lang="en-ZA" dirty="0" smtClean="0"/>
              <a:t> </a:t>
            </a:r>
            <a:r>
              <a:rPr lang="en-ZA" dirty="0" smtClean="0"/>
              <a:t>we also have 2 research farms.</a:t>
            </a:r>
          </a:p>
          <a:p>
            <a:r>
              <a:rPr lang="en-ZA" dirty="0" smtClean="0"/>
              <a:t>Our employees are highly qualified &amp; dedicated</a:t>
            </a:r>
          </a:p>
          <a:p>
            <a:r>
              <a:rPr lang="en-ZA" dirty="0" smtClean="0"/>
              <a:t>Many efficacy and marketing trials are being done at our </a:t>
            </a:r>
            <a:r>
              <a:rPr lang="en-ZA" dirty="0" smtClean="0"/>
              <a:t>2 research farms </a:t>
            </a:r>
            <a:endParaRPr lang="en-ZA" dirty="0" smtClean="0"/>
          </a:p>
          <a:p>
            <a:r>
              <a:rPr lang="en-ZA" dirty="0" smtClean="0"/>
              <a:t>We </a:t>
            </a:r>
            <a:r>
              <a:rPr lang="en-ZA" dirty="0" smtClean="0"/>
              <a:t>have laboratories where </a:t>
            </a:r>
            <a:r>
              <a:rPr lang="en-ZA" dirty="0" smtClean="0"/>
              <a:t>we </a:t>
            </a:r>
            <a:r>
              <a:rPr lang="en-ZA" dirty="0" smtClean="0"/>
              <a:t>make inoculum for trail purposes as well as diagnostic </a:t>
            </a:r>
            <a:r>
              <a:rPr lang="en-ZA" dirty="0" smtClean="0"/>
              <a:t>purposes</a:t>
            </a:r>
          </a:p>
          <a:p>
            <a:r>
              <a:rPr lang="en-ZA" dirty="0" smtClean="0"/>
              <a:t>In process of being GLP and ISO 17025 accredited</a:t>
            </a:r>
            <a:endParaRPr lang="en-ZA" dirty="0" smtClean="0"/>
          </a:p>
          <a:p>
            <a:pPr marL="0" indent="0">
              <a:buNone/>
            </a:pPr>
            <a:endParaRPr lang="en-ZA" dirty="0"/>
          </a:p>
          <a:p>
            <a:endParaRPr lang="en-ZA" dirty="0"/>
          </a:p>
        </p:txBody>
      </p:sp>
    </p:spTree>
    <p:extLst>
      <p:ext uri="{BB962C8B-B14F-4D97-AF65-F5344CB8AC3E}">
        <p14:creationId xmlns:p14="http://schemas.microsoft.com/office/powerpoint/2010/main" val="377268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a:bodyPr>
          <a:lstStyle/>
          <a:p>
            <a:r>
              <a:rPr lang="en-US" dirty="0" smtClean="0"/>
              <a:t>Questions  -  Email us at:</a:t>
            </a:r>
          </a:p>
          <a:p>
            <a:endParaRPr lang="en-US" dirty="0" smtClean="0"/>
          </a:p>
          <a:p>
            <a:pPr lvl="1"/>
            <a:r>
              <a:rPr lang="en-US" dirty="0" smtClean="0">
                <a:solidFill>
                  <a:schemeClr val="tx2"/>
                </a:solidFill>
              </a:rPr>
              <a:t>science@agricscience.com</a:t>
            </a:r>
          </a:p>
          <a:p>
            <a:pPr lvl="1"/>
            <a:r>
              <a:rPr lang="en-US" dirty="0" smtClean="0">
                <a:solidFill>
                  <a:schemeClr val="tx2"/>
                </a:solidFill>
              </a:rPr>
              <a:t>matthys@agricscience.com</a:t>
            </a:r>
          </a:p>
          <a:p>
            <a:pPr marL="393192" lvl="1" indent="0">
              <a:buNone/>
            </a:pPr>
            <a:endParaRPr lang="en-US" dirty="0"/>
          </a:p>
          <a:p>
            <a:pPr marL="393192" lvl="1" indent="0">
              <a:buNone/>
            </a:pPr>
            <a:r>
              <a:rPr lang="en-US" dirty="0" smtClean="0"/>
              <a:t>Or visit our website at </a:t>
            </a:r>
            <a:r>
              <a:rPr lang="en-US" dirty="0" smtClean="0">
                <a:solidFill>
                  <a:schemeClr val="tx2"/>
                </a:solidFill>
              </a:rPr>
              <a:t>www.agricscience.com</a:t>
            </a:r>
          </a:p>
          <a:p>
            <a:pPr marL="393192" lvl="1" indent="0">
              <a:buNone/>
            </a:pPr>
            <a:endParaRPr lang="en-US" dirty="0" smtClean="0"/>
          </a:p>
          <a:p>
            <a:pPr marL="0" indent="0">
              <a:buNone/>
            </a:pPr>
            <a:r>
              <a:rPr lang="en-US" dirty="0"/>
              <a:t>	</a:t>
            </a:r>
            <a:endParaRPr lang="en-US" dirty="0" smtClean="0"/>
          </a:p>
          <a:p>
            <a:pPr marL="0" indent="0" algn="ctr">
              <a:buNone/>
            </a:pPr>
            <a:r>
              <a:rPr lang="en-US" sz="4000" dirty="0" smtClean="0"/>
              <a:t>Thank you</a:t>
            </a:r>
            <a:endParaRPr lang="en-US" sz="4000" dirty="0"/>
          </a:p>
        </p:txBody>
      </p:sp>
    </p:spTree>
    <p:extLst>
      <p:ext uri="{BB962C8B-B14F-4D97-AF65-F5344CB8AC3E}">
        <p14:creationId xmlns:p14="http://schemas.microsoft.com/office/powerpoint/2010/main" val="154526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68728"/>
          </a:xfrm>
        </p:spPr>
        <p:txBody>
          <a:bodyPr>
            <a:normAutofit/>
          </a:bodyPr>
          <a:lstStyle/>
          <a:p>
            <a:r>
              <a:rPr lang="en-ZA" dirty="0" smtClean="0"/>
              <a:t>SEARCH </a:t>
            </a:r>
            <a:r>
              <a:rPr lang="en-ZA" dirty="0" smtClean="0"/>
              <a:t>&amp; </a:t>
            </a:r>
            <a:r>
              <a:rPr lang="en-ZA" dirty="0" smtClean="0"/>
              <a:t>SADC</a:t>
            </a:r>
            <a:endParaRPr lang="en-ZA" dirty="0"/>
          </a:p>
        </p:txBody>
      </p:sp>
      <p:sp>
        <p:nvSpPr>
          <p:cNvPr id="3" name="Content Placeholder 2"/>
          <p:cNvSpPr>
            <a:spLocks noGrp="1"/>
          </p:cNvSpPr>
          <p:nvPr>
            <p:ph idx="1"/>
          </p:nvPr>
        </p:nvSpPr>
        <p:spPr>
          <a:xfrm>
            <a:off x="467544" y="2060848"/>
            <a:ext cx="8229600" cy="3759696"/>
          </a:xfrm>
        </p:spPr>
        <p:txBody>
          <a:bodyPr>
            <a:normAutofit lnSpcReduction="10000"/>
          </a:bodyPr>
          <a:lstStyle/>
          <a:p>
            <a:pPr marL="0" indent="0">
              <a:buNone/>
            </a:pPr>
            <a:r>
              <a:rPr lang="en-ZA" dirty="0" smtClean="0"/>
              <a:t>SEARCH was a </a:t>
            </a:r>
            <a:r>
              <a:rPr lang="en-ZA" dirty="0" err="1" smtClean="0"/>
              <a:t>CropLife</a:t>
            </a:r>
            <a:r>
              <a:rPr lang="en-ZA" dirty="0" smtClean="0"/>
              <a:t> initiative in which regulatory harmonization was the key goal. The project kicked off in 1996 and ran for 12 years.</a:t>
            </a:r>
          </a:p>
          <a:p>
            <a:pPr marL="0" indent="0">
              <a:buNone/>
            </a:pPr>
            <a:endParaRPr lang="en-ZA" dirty="0"/>
          </a:p>
          <a:p>
            <a:pPr marL="0" indent="0">
              <a:buNone/>
            </a:pPr>
            <a:r>
              <a:rPr lang="en-ZA" dirty="0" smtClean="0"/>
              <a:t>The SEARCH initiative achieved a great deal but could not overcome the “political barrier”. </a:t>
            </a:r>
            <a:r>
              <a:rPr lang="en-ZA" dirty="0" smtClean="0"/>
              <a:t> Therefore </a:t>
            </a:r>
            <a:r>
              <a:rPr lang="en-ZA" dirty="0" smtClean="0"/>
              <a:t>in 2008 when the opportunity presented itself to become a stakeholder in the SADC project, </a:t>
            </a:r>
            <a:r>
              <a:rPr lang="en-ZA" dirty="0" smtClean="0"/>
              <a:t>South Africa</a:t>
            </a:r>
            <a:r>
              <a:rPr lang="en-ZA" dirty="0" smtClean="0"/>
              <a:t> </a:t>
            </a:r>
            <a:r>
              <a:rPr lang="en-ZA" dirty="0" smtClean="0"/>
              <a:t>become a willing partner.</a:t>
            </a:r>
            <a:endParaRPr lang="en-ZA" dirty="0"/>
          </a:p>
        </p:txBody>
      </p:sp>
    </p:spTree>
    <p:custDataLst>
      <p:tags r:id="rId1"/>
    </p:custDataLst>
    <p:extLst>
      <p:ext uri="{BB962C8B-B14F-4D97-AF65-F5344CB8AC3E}">
        <p14:creationId xmlns:p14="http://schemas.microsoft.com/office/powerpoint/2010/main" val="1617874571"/>
      </p:ext>
    </p:extLst>
  </p:cSld>
  <p:clrMapOvr>
    <a:masterClrMapping/>
  </p:clrMapOvr>
  <p:transition spd="slow" advTm="3080">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ZA" dirty="0" smtClean="0"/>
              <a:t>SADC </a:t>
            </a:r>
            <a:r>
              <a:rPr lang="en-ZA" dirty="0" smtClean="0"/>
              <a:t>Countries</a:t>
            </a:r>
            <a:endParaRPr lang="en-ZA" dirty="0"/>
          </a:p>
        </p:txBody>
      </p:sp>
      <p:sp>
        <p:nvSpPr>
          <p:cNvPr id="7" name="Content Placeholder 6"/>
          <p:cNvSpPr>
            <a:spLocks noGrp="1"/>
          </p:cNvSpPr>
          <p:nvPr>
            <p:ph sz="half" idx="1"/>
          </p:nvPr>
        </p:nvSpPr>
        <p:spPr/>
        <p:txBody>
          <a:bodyPr>
            <a:normAutofit lnSpcReduction="10000"/>
          </a:bodyPr>
          <a:lstStyle/>
          <a:p>
            <a:r>
              <a:rPr lang="en-ZA" dirty="0" smtClean="0"/>
              <a:t>South Africa</a:t>
            </a:r>
          </a:p>
          <a:p>
            <a:r>
              <a:rPr lang="en-ZA" dirty="0" smtClean="0"/>
              <a:t>Angola</a:t>
            </a:r>
          </a:p>
          <a:p>
            <a:r>
              <a:rPr lang="en-ZA" dirty="0" smtClean="0"/>
              <a:t>Botswana</a:t>
            </a:r>
            <a:endParaRPr lang="en-ZA" dirty="0" smtClean="0"/>
          </a:p>
          <a:p>
            <a:r>
              <a:rPr lang="en-ZA" dirty="0" smtClean="0"/>
              <a:t>Democratic Republic of the Congo</a:t>
            </a:r>
            <a:endParaRPr lang="en-ZA" dirty="0" smtClean="0"/>
          </a:p>
          <a:p>
            <a:r>
              <a:rPr lang="en-ZA" dirty="0" smtClean="0"/>
              <a:t>Lesotho</a:t>
            </a:r>
            <a:endParaRPr lang="en-ZA" dirty="0" smtClean="0"/>
          </a:p>
          <a:p>
            <a:r>
              <a:rPr lang="en-ZA" dirty="0" smtClean="0"/>
              <a:t>Madagascar</a:t>
            </a:r>
            <a:endParaRPr lang="en-ZA" dirty="0" smtClean="0"/>
          </a:p>
          <a:p>
            <a:r>
              <a:rPr lang="en-ZA" dirty="0" smtClean="0"/>
              <a:t>Malawi</a:t>
            </a:r>
          </a:p>
          <a:p>
            <a:r>
              <a:rPr lang="en-ZA" dirty="0" smtClean="0"/>
              <a:t>Mauritius</a:t>
            </a:r>
            <a:endParaRPr lang="en-ZA" dirty="0" smtClean="0"/>
          </a:p>
          <a:p>
            <a:r>
              <a:rPr lang="en-ZA" dirty="0"/>
              <a:t>Mozambique</a:t>
            </a:r>
            <a:endParaRPr lang="en-ZA" dirty="0" smtClean="0"/>
          </a:p>
          <a:p>
            <a:pPr marL="0" indent="0">
              <a:buNone/>
            </a:pPr>
            <a:endParaRPr lang="en-ZA" dirty="0"/>
          </a:p>
        </p:txBody>
      </p:sp>
      <p:sp>
        <p:nvSpPr>
          <p:cNvPr id="8" name="Content Placeholder 7"/>
          <p:cNvSpPr>
            <a:spLocks noGrp="1"/>
          </p:cNvSpPr>
          <p:nvPr>
            <p:ph sz="half" idx="2"/>
          </p:nvPr>
        </p:nvSpPr>
        <p:spPr/>
        <p:txBody>
          <a:bodyPr>
            <a:normAutofit lnSpcReduction="10000"/>
          </a:bodyPr>
          <a:lstStyle/>
          <a:p>
            <a:r>
              <a:rPr lang="en-ZA" dirty="0" smtClean="0"/>
              <a:t>Namibia</a:t>
            </a:r>
          </a:p>
          <a:p>
            <a:r>
              <a:rPr lang="en-ZA" dirty="0" smtClean="0"/>
              <a:t>Swaziland</a:t>
            </a:r>
            <a:endParaRPr lang="en-ZA" dirty="0" smtClean="0"/>
          </a:p>
          <a:p>
            <a:r>
              <a:rPr lang="en-ZA" dirty="0" smtClean="0"/>
              <a:t>Tanzania</a:t>
            </a:r>
            <a:endParaRPr lang="en-ZA" dirty="0" smtClean="0"/>
          </a:p>
          <a:p>
            <a:r>
              <a:rPr lang="en-ZA" dirty="0" smtClean="0"/>
              <a:t>Zambia</a:t>
            </a:r>
            <a:endParaRPr lang="en-ZA" dirty="0" smtClean="0"/>
          </a:p>
          <a:p>
            <a:r>
              <a:rPr lang="en-ZA" dirty="0" smtClean="0"/>
              <a:t>Zimbabwe</a:t>
            </a:r>
            <a:endParaRPr lang="en-ZA" dirty="0" smtClean="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8064" y="4286168"/>
            <a:ext cx="3145532" cy="2348664"/>
          </a:xfrm>
          <a:prstGeom prst="rect">
            <a:avLst/>
          </a:prstGeom>
        </p:spPr>
      </p:pic>
    </p:spTree>
    <p:custDataLst>
      <p:tags r:id="rId1"/>
    </p:custDataLst>
    <p:extLst>
      <p:ext uri="{BB962C8B-B14F-4D97-AF65-F5344CB8AC3E}">
        <p14:creationId xmlns:p14="http://schemas.microsoft.com/office/powerpoint/2010/main" val="275309796"/>
      </p:ext>
    </p:extLst>
  </p:cSld>
  <p:clrMapOvr>
    <a:masterClrMapping/>
  </p:clrMapOvr>
  <p:transition spd="slow" advTm="6303">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What does SADC stand for?</a:t>
            </a:r>
            <a:endParaRPr lang="en-ZA" dirty="0"/>
          </a:p>
        </p:txBody>
      </p:sp>
      <p:sp>
        <p:nvSpPr>
          <p:cNvPr id="6" name="Content Placeholder 5"/>
          <p:cNvSpPr>
            <a:spLocks noGrp="1"/>
          </p:cNvSpPr>
          <p:nvPr>
            <p:ph idx="1"/>
          </p:nvPr>
        </p:nvSpPr>
        <p:spPr/>
        <p:txBody>
          <a:bodyPr/>
          <a:lstStyle/>
          <a:p>
            <a:pPr marL="0" indent="0">
              <a:buNone/>
            </a:pPr>
            <a:r>
              <a:rPr lang="en-ZA" dirty="0" smtClean="0"/>
              <a:t>The Southern African Development Community (SADC) is an inter-governmental organization headquartered in Gaborone, Botswana. </a:t>
            </a:r>
            <a:r>
              <a:rPr lang="en-ZA" dirty="0" smtClean="0"/>
              <a:t> Its </a:t>
            </a:r>
            <a:r>
              <a:rPr lang="en-ZA" dirty="0" smtClean="0"/>
              <a:t>goal is to further socio-economic cooperation and integration as well as political and security cooperation among </a:t>
            </a:r>
            <a:r>
              <a:rPr lang="en-ZA" dirty="0" smtClean="0"/>
              <a:t>14 </a:t>
            </a:r>
            <a:r>
              <a:rPr lang="en-ZA" dirty="0" smtClean="0"/>
              <a:t>southern African states. </a:t>
            </a:r>
            <a:r>
              <a:rPr lang="en-ZA" dirty="0" smtClean="0"/>
              <a:t> It </a:t>
            </a:r>
            <a:r>
              <a:rPr lang="en-ZA" dirty="0" smtClean="0"/>
              <a:t>complements the role of the African Union.</a:t>
            </a:r>
          </a:p>
          <a:p>
            <a:pPr marL="0" indent="0">
              <a:buNone/>
            </a:pPr>
            <a:endParaRPr lang="en-ZA" dirty="0" smtClean="0"/>
          </a:p>
          <a:p>
            <a:pPr marL="0" indent="0">
              <a:buNone/>
            </a:pPr>
            <a:endParaRPr lang="en-ZA" dirty="0"/>
          </a:p>
        </p:txBody>
      </p:sp>
    </p:spTree>
    <p:extLst>
      <p:ext uri="{BB962C8B-B14F-4D97-AF65-F5344CB8AC3E}">
        <p14:creationId xmlns:p14="http://schemas.microsoft.com/office/powerpoint/2010/main" val="2089743780"/>
      </p:ext>
    </p:extLst>
  </p:cSld>
  <p:clrMapOvr>
    <a:masterClrMapping/>
  </p:clrMapOvr>
  <p:transition spd="slow" advTm="390">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SADC objective.</a:t>
            </a:r>
            <a:endParaRPr lang="en-ZA" dirty="0"/>
          </a:p>
        </p:txBody>
      </p:sp>
      <p:sp>
        <p:nvSpPr>
          <p:cNvPr id="3" name="Content Placeholder 2"/>
          <p:cNvSpPr>
            <a:spLocks noGrp="1"/>
          </p:cNvSpPr>
          <p:nvPr>
            <p:ph idx="1"/>
          </p:nvPr>
        </p:nvSpPr>
        <p:spPr>
          <a:xfrm>
            <a:off x="457200" y="2276872"/>
            <a:ext cx="8229600" cy="4047728"/>
          </a:xfrm>
        </p:spPr>
        <p:txBody>
          <a:bodyPr/>
          <a:lstStyle/>
          <a:p>
            <a:r>
              <a:rPr lang="en-ZA" dirty="0" smtClean="0"/>
              <a:t>To promote regional trade through regional integration</a:t>
            </a:r>
          </a:p>
          <a:p>
            <a:r>
              <a:rPr lang="en-ZA" dirty="0" smtClean="0"/>
              <a:t>Greater access by SADC Member States’ exporters to the European Union and world markets for agricultural products.</a:t>
            </a:r>
            <a:endParaRPr lang="en-ZA" dirty="0"/>
          </a:p>
        </p:txBody>
      </p:sp>
    </p:spTree>
    <p:custDataLst>
      <p:tags r:id="rId1"/>
    </p:custDataLst>
    <p:extLst>
      <p:ext uri="{BB962C8B-B14F-4D97-AF65-F5344CB8AC3E}">
        <p14:creationId xmlns:p14="http://schemas.microsoft.com/office/powerpoint/2010/main" val="2002762818"/>
      </p:ext>
    </p:extLst>
  </p:cSld>
  <p:clrMapOvr>
    <a:masterClrMapping/>
  </p:clrMapOvr>
  <p:transition spd="slow" advTm="516">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SADC Purpose</a:t>
            </a:r>
            <a:endParaRPr lang="en-ZA" dirty="0"/>
          </a:p>
        </p:txBody>
      </p:sp>
      <p:sp>
        <p:nvSpPr>
          <p:cNvPr id="3" name="Content Placeholder 2"/>
          <p:cNvSpPr>
            <a:spLocks noGrp="1"/>
          </p:cNvSpPr>
          <p:nvPr>
            <p:ph idx="1"/>
          </p:nvPr>
        </p:nvSpPr>
        <p:spPr/>
        <p:txBody>
          <a:bodyPr/>
          <a:lstStyle/>
          <a:p>
            <a:pPr marL="0" indent="0" algn="ctr">
              <a:buNone/>
            </a:pPr>
            <a:r>
              <a:rPr lang="en-ZA" b="1" u="sng" dirty="0" smtClean="0"/>
              <a:t>To harmonise</a:t>
            </a:r>
            <a:r>
              <a:rPr lang="en-ZA" dirty="0" smtClean="0"/>
              <a:t>:</a:t>
            </a:r>
          </a:p>
          <a:p>
            <a:r>
              <a:rPr lang="en-ZA" dirty="0" smtClean="0"/>
              <a:t>Food Safety control regulations</a:t>
            </a:r>
          </a:p>
          <a:p>
            <a:r>
              <a:rPr lang="en-ZA" dirty="0" smtClean="0"/>
              <a:t>Food Safety guidelines</a:t>
            </a:r>
          </a:p>
          <a:p>
            <a:r>
              <a:rPr lang="en-ZA" dirty="0" smtClean="0"/>
              <a:t>Food Safety procedures</a:t>
            </a:r>
          </a:p>
          <a:p>
            <a:pPr marL="0" indent="0">
              <a:buNone/>
            </a:pPr>
            <a:r>
              <a:rPr lang="en-ZA" dirty="0" smtClean="0"/>
              <a:t>Through institutional strengthening in the SADC region in conformity with international requirements in order to increase exports while complying with food safety requirements.</a:t>
            </a:r>
          </a:p>
          <a:p>
            <a:pPr marL="0" indent="0">
              <a:buNone/>
            </a:pPr>
            <a:endParaRPr lang="en-ZA" dirty="0"/>
          </a:p>
        </p:txBody>
      </p:sp>
    </p:spTree>
    <p:custDataLst>
      <p:tags r:id="rId1"/>
    </p:custDataLst>
    <p:extLst>
      <p:ext uri="{BB962C8B-B14F-4D97-AF65-F5344CB8AC3E}">
        <p14:creationId xmlns:p14="http://schemas.microsoft.com/office/powerpoint/2010/main" val="1668992484"/>
      </p:ext>
    </p:extLst>
  </p:cSld>
  <p:clrMapOvr>
    <a:masterClrMapping/>
  </p:clrMapOvr>
  <p:transition spd="slow" advTm="1690">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484784"/>
            <a:ext cx="8280920" cy="5078313"/>
          </a:xfrm>
          <a:prstGeom prst="rect">
            <a:avLst/>
          </a:prstGeom>
        </p:spPr>
        <p:txBody>
          <a:bodyPr wrap="square">
            <a:spAutoFit/>
          </a:bodyPr>
          <a:lstStyle/>
          <a:p>
            <a:r>
              <a:rPr lang="en-ZA" sz="3600" dirty="0" smtClean="0"/>
              <a:t>The Regional Guidelines for the regulation of Crop Protection Products in SADC Countries were therefore developed by the SADC Member States to assist them to strengthen the regulatory framework for registration and quality control of plant protection products at national and SADC regional level.</a:t>
            </a:r>
            <a:endParaRPr lang="en-ZA" sz="3600" dirty="0"/>
          </a:p>
        </p:txBody>
      </p:sp>
    </p:spTree>
    <p:extLst>
      <p:ext uri="{BB962C8B-B14F-4D97-AF65-F5344CB8AC3E}">
        <p14:creationId xmlns:p14="http://schemas.microsoft.com/office/powerpoint/2010/main" val="1538609012"/>
      </p:ext>
    </p:extLst>
  </p:cSld>
  <p:clrMapOvr>
    <a:masterClrMapping/>
  </p:clrMapOvr>
  <p:transition spd="slow" advTm="659">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368152"/>
          </a:xfrm>
        </p:spPr>
        <p:txBody>
          <a:bodyPr>
            <a:noAutofit/>
          </a:bodyPr>
          <a:lstStyle/>
          <a:p>
            <a:r>
              <a:rPr lang="en-ZA" sz="4000" b="1" u="sng" dirty="0" smtClean="0"/>
              <a:t>FAO</a:t>
            </a:r>
            <a:r>
              <a:rPr lang="en-ZA" sz="4000" u="sng" dirty="0" smtClean="0"/>
              <a:t> – Food &amp; Agricultural Organization of the United Nations</a:t>
            </a:r>
            <a:endParaRPr lang="en-ZA" sz="4000" u="sng" dirty="0"/>
          </a:p>
        </p:txBody>
      </p:sp>
      <p:sp>
        <p:nvSpPr>
          <p:cNvPr id="3" name="Content Placeholder 2"/>
          <p:cNvSpPr>
            <a:spLocks noGrp="1"/>
          </p:cNvSpPr>
          <p:nvPr>
            <p:ph idx="1"/>
          </p:nvPr>
        </p:nvSpPr>
        <p:spPr>
          <a:xfrm>
            <a:off x="457200" y="2780928"/>
            <a:ext cx="8229600" cy="3543672"/>
          </a:xfrm>
        </p:spPr>
        <p:txBody>
          <a:bodyPr/>
          <a:lstStyle/>
          <a:p>
            <a:pPr marL="0" indent="0" algn="ctr">
              <a:buNone/>
            </a:pPr>
            <a:r>
              <a:rPr lang="en-ZA" dirty="0" smtClean="0"/>
              <a:t>FAO is a source of knowledge and information, and helps developing countries and countries in transition modernize and improve agriculture, forestry and fisheries practices, ensuring good nutrition and food security for all.</a:t>
            </a:r>
            <a:endParaRPr lang="en-ZA"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6935" y="5013176"/>
            <a:ext cx="1653138" cy="1292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771923803"/>
      </p:ext>
    </p:extLst>
  </p:cSld>
  <p:clrMapOvr>
    <a:masterClrMapping/>
  </p:clrMapOvr>
  <p:transition spd="slow" advTm="1766">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ags/tag2.xml><?xml version="1.0" encoding="utf-8"?>
<p:tagLst xmlns:a="http://schemas.openxmlformats.org/drawingml/2006/main" xmlns:r="http://schemas.openxmlformats.org/officeDocument/2006/relationships" xmlns:p="http://schemas.openxmlformats.org/presentationml/2006/main">
  <p:tag name="TIMING" val="|0|0.3|0.3|0.5|0.3|0.5|0.3|0.5|0.2|0.5|0.3|0.5|0.2|0.5"/>
</p:tagLst>
</file>

<file path=ppt/tags/tag3.xml><?xml version="1.0" encoding="utf-8"?>
<p:tagLst xmlns:a="http://schemas.openxmlformats.org/drawingml/2006/main" xmlns:r="http://schemas.openxmlformats.org/officeDocument/2006/relationships" xmlns:p="http://schemas.openxmlformats.org/presentationml/2006/main">
  <p:tag name="TIMING" val="|0.1"/>
</p:tagLst>
</file>

<file path=ppt/tags/tag4.xml><?xml version="1.0" encoding="utf-8"?>
<p:tagLst xmlns:a="http://schemas.openxmlformats.org/drawingml/2006/main" xmlns:r="http://schemas.openxmlformats.org/officeDocument/2006/relationships" xmlns:p="http://schemas.openxmlformats.org/presentationml/2006/main">
  <p:tag name="TIMING" val="|0.2|0.3|0.2|0.3|0|0.3"/>
</p:tagLst>
</file>

<file path=ppt/tags/tag5.xml><?xml version="1.0" encoding="utf-8"?>
<p:tagLst xmlns:a="http://schemas.openxmlformats.org/drawingml/2006/main" xmlns:r="http://schemas.openxmlformats.org/officeDocument/2006/relationships" xmlns:p="http://schemas.openxmlformats.org/presentationml/2006/main">
  <p:tag name="TIMING" val="|0.6|0.5"/>
</p:tagLst>
</file>

<file path=ppt/tags/tag6.xml><?xml version="1.0" encoding="utf-8"?>
<p:tagLst xmlns:a="http://schemas.openxmlformats.org/drawingml/2006/main" xmlns:r="http://schemas.openxmlformats.org/officeDocument/2006/relationships" xmlns:p="http://schemas.openxmlformats.org/presentationml/2006/main">
  <p:tag name="TIMING" val="|0.1|0.8|0.6|0.3|0.5|0.5|0.3|0.7|0.6|0.5|0.3|0.6|0.7|0.6|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1015</TotalTime>
  <Words>1108</Words>
  <Application>Microsoft Office PowerPoint</Application>
  <PresentationFormat>On-screen Show (4:3)</PresentationFormat>
  <Paragraphs>151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Regulatory Registration Requirements for Agrochemicals in Southern Africa</vt:lpstr>
      <vt:lpstr>South Africa</vt:lpstr>
      <vt:lpstr>SEARCH &amp; SADC</vt:lpstr>
      <vt:lpstr>SADC Countries</vt:lpstr>
      <vt:lpstr>What does SADC stand for?</vt:lpstr>
      <vt:lpstr>SADC objective.</vt:lpstr>
      <vt:lpstr>SADC Purpose</vt:lpstr>
      <vt:lpstr>PowerPoint Presentation</vt:lpstr>
      <vt:lpstr>FAO – Food &amp; Agricultural Organization of the United Nations</vt:lpstr>
      <vt:lpstr>Plant Protection Products Guidelines</vt:lpstr>
      <vt:lpstr>National Plant Protection Products Legislation in the SADC region</vt:lpstr>
      <vt:lpstr>Registration of Plant Protection Products involves:</vt:lpstr>
      <vt:lpstr>Legislative Framework for the SADC Region</vt:lpstr>
      <vt:lpstr>PowerPoint Presentation</vt:lpstr>
      <vt:lpstr>Key issues to be considered for the registration of products in South Africa</vt:lpstr>
      <vt:lpstr>PowerPoint Presentation</vt:lpstr>
      <vt:lpstr>PowerPoint Presentation</vt:lpstr>
      <vt:lpstr>New Application vs Generic Product Application</vt:lpstr>
      <vt:lpstr>Agricultural Science Consultants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User</cp:lastModifiedBy>
  <cp:revision>46</cp:revision>
  <dcterms:created xsi:type="dcterms:W3CDTF">2012-12-11T06:55:56Z</dcterms:created>
  <dcterms:modified xsi:type="dcterms:W3CDTF">2013-01-03T16:40:31Z</dcterms:modified>
</cp:coreProperties>
</file>